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74" r:id="rId5"/>
    <p:sldId id="276" r:id="rId6"/>
    <p:sldId id="275" r:id="rId7"/>
    <p:sldId id="265" r:id="rId8"/>
    <p:sldId id="266" r:id="rId9"/>
    <p:sldId id="267" r:id="rId10"/>
    <p:sldId id="268" r:id="rId11"/>
    <p:sldId id="269" r:id="rId12"/>
    <p:sldId id="261" r:id="rId13"/>
    <p:sldId id="260" r:id="rId14"/>
    <p:sldId id="273" r:id="rId15"/>
    <p:sldId id="259" r:id="rId16"/>
    <p:sldId id="264" r:id="rId17"/>
    <p:sldId id="271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110827-D122-47D8-8ECF-3DA4D808842E}" v="62" dt="2025-02-16T15:30:00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3009" autoAdjust="0"/>
  </p:normalViewPr>
  <p:slideViewPr>
    <p:cSldViewPr snapToGrid="0">
      <p:cViewPr varScale="1">
        <p:scale>
          <a:sx n="125" d="100"/>
          <a:sy n="125" d="100"/>
        </p:scale>
        <p:origin x="994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Διαφάνεια τίτλου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l-GR"/>
              <a:t>Κάντε κλικ για να επεξεργαστείτε τον υπότιτλο του υποδείγματος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Τίτλος και περιεχό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Κεφαλίδα ενότητα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Δύο περιεχόμεν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Σύγκρισ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Μόνο τίτλο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Κεν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Περιεχόμενο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Εικόνα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l-GR"/>
              <a:t>Κάντε κλικ στο εικονίδιο για να προσθέσετε εικόνα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Πανοραμική εικόνα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l-GR"/>
              <a:t>Κάντε κλικ στο εικονίδιο για να προσθέσετε εικόνα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Τίτλος και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Εισαγωγικά με λεζάντ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Κάρτα ονόματο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στήλε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Στήλη 3 εικόνω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l-GR"/>
              <a:t>Κάντε κλικ στο εικονίδιο για να προσθέσετε εικόνα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l-GR"/>
              <a:t>Κάντε κλικ στο εικονίδιο για να προσθέσετε εικόνα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l-GR"/>
              <a:t>Κάντε κλικ στο εικονίδιο για να προσθέσετε εικόνα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l-GR"/>
              <a:t>Στυλ κειμένου υποδείγματος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Τίτλος και Κατακόρυφο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Κατακόρυφος τίτλος και Κείμεν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l-GR"/>
              <a:t>Κάντε κλικ για να επεξεργαστείτε τον τίτλο υποδείγματος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l-GR"/>
              <a:t>Στυλ κειμένου υποδείγματος</a:t>
            </a:r>
          </a:p>
          <a:p>
            <a:pPr lvl="1"/>
            <a:r>
              <a:rPr lang="el-GR"/>
              <a:t>Δεύτερο επίπεδο</a:t>
            </a:r>
          </a:p>
          <a:p>
            <a:pPr lvl="2"/>
            <a:r>
              <a:rPr lang="el-GR"/>
              <a:t>Τρίτο επίπεδο</a:t>
            </a:r>
          </a:p>
          <a:p>
            <a:pPr lvl="3"/>
            <a:r>
              <a:rPr lang="el-GR"/>
              <a:t>Τέταρτο επίπεδο</a:t>
            </a:r>
          </a:p>
          <a:p>
            <a:pPr lvl="4"/>
            <a:r>
              <a:rPr lang="el-GR"/>
              <a:t>Πέμπτο επίπεδο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EA1A90B6-737B-6F1D-6DD5-C1146D55ED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l-GR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Συστημα</a:t>
            </a:r>
            <a:br>
              <a:rPr lang="el-GR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l-GR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λιπανσησ</a:t>
            </a:r>
            <a:br>
              <a:rPr lang="el-GR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l-GR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ΑΥΤΟΚΙΝΗΤΟΥ</a:t>
            </a:r>
            <a:endParaRPr lang="el-GR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" name="Υπότιτλος 2">
            <a:extLst>
              <a:ext uri="{FF2B5EF4-FFF2-40B4-BE49-F238E27FC236}">
                <a16:creationId xmlns:a16="http://schemas.microsoft.com/office/drawing/2014/main" id="{ACE817F1-D18B-58C2-4254-F1BE180AD3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4592782" cy="685800"/>
          </a:xfrm>
        </p:spPr>
        <p:txBody>
          <a:bodyPr>
            <a:normAutofit fontScale="92500" lnSpcReduction="10000"/>
          </a:bodyPr>
          <a:lstStyle/>
          <a:p>
            <a:r>
              <a:rPr lang="el-GR"/>
              <a:t>ΕΚ </a:t>
            </a:r>
            <a:r>
              <a:rPr lang="el-GR">
                <a:latin typeface="Roboto" panose="02000000000000000000" pitchFamily="2" charset="0"/>
                <a:ea typeface="Roboto" panose="02000000000000000000" pitchFamily="2" charset="0"/>
              </a:rPr>
              <a:t>ΣΙΔΗΡΟΚΑΣΤΡΟΥ</a:t>
            </a:r>
            <a:r>
              <a:rPr lang="el-GR"/>
              <a:t> </a:t>
            </a:r>
            <a:r>
              <a:rPr lang="en-US"/>
              <a:t>2025</a:t>
            </a:r>
            <a:endParaRPr lang="el-GR"/>
          </a:p>
          <a:p>
            <a:r>
              <a:rPr lang="el-GR"/>
              <a:t>ΠΕ 82 ΤΡΙΑΝΤΑΦΥΛΛΟΥ ΒΑΣΙΛΕΙΟΣ</a:t>
            </a:r>
          </a:p>
          <a:p>
            <a:endParaRPr lang="el-GR" dirty="0"/>
          </a:p>
        </p:txBody>
      </p:sp>
      <p:pic>
        <p:nvPicPr>
          <p:cNvPr id="5" name="Εικόνα 4">
            <a:extLst>
              <a:ext uri="{FF2B5EF4-FFF2-40B4-BE49-F238E27FC236}">
                <a16:creationId xmlns:a16="http://schemas.microsoft.com/office/drawing/2014/main" id="{175B8C90-199D-120F-1D9B-02874B8EB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427" y="690850"/>
            <a:ext cx="5275118" cy="38274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64563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33F3E-FD24-EC0A-29B1-68563AF6B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53CADA6D-64BB-1A4A-0389-134D98F884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2600" y="928255"/>
            <a:ext cx="8401332" cy="838201"/>
          </a:xfrm>
        </p:spPr>
        <p:txBody>
          <a:bodyPr>
            <a:normAutofit/>
          </a:bodyPr>
          <a:lstStyle/>
          <a:p>
            <a:r>
              <a:rPr lang="el-GR" sz="32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ΣΚΟΠΟΣ του </a:t>
            </a:r>
            <a:r>
              <a:rPr lang="el-GR" sz="32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συστηματοσ</a:t>
            </a:r>
            <a:r>
              <a:rPr lang="el-GR" sz="32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l-GR" sz="32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λιπανσησ</a:t>
            </a:r>
            <a:endParaRPr lang="el-GR" sz="3200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1C7B2A-6A64-B3D0-0DD6-B48E4E3209AE}"/>
              </a:ext>
            </a:extLst>
          </p:cNvPr>
          <p:cNvSpPr txBox="1"/>
          <p:nvPr/>
        </p:nvSpPr>
        <p:spPr>
          <a:xfrm>
            <a:off x="1752600" y="1766456"/>
            <a:ext cx="11028218" cy="2947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Μείωση της τριβής </a:t>
            </a:r>
            <a:r>
              <a:rPr lang="el-GR" dirty="0"/>
              <a:t>μεταξύ των κινούμενων μερών.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Αποτροπή φθοράς </a:t>
            </a:r>
            <a:r>
              <a:rPr lang="el-GR" dirty="0"/>
              <a:t>και αύξηση της διάρκειας ζωής των εξαρτημάτων.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Απομάκρυνση θερμότητας</a:t>
            </a:r>
            <a:r>
              <a:rPr lang="el-GR" dirty="0"/>
              <a:t>, συμβάλλοντας στην ψύξη του κινητήρα.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Καθαρισμός των εξαρτημάτων </a:t>
            </a:r>
            <a:r>
              <a:rPr lang="el-GR" dirty="0"/>
              <a:t>από ρύπους και κατάλοιπα καύσης.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Προστασία από τη διάβρωση </a:t>
            </a:r>
            <a:r>
              <a:rPr lang="el-GR" dirty="0"/>
              <a:t>μέσω της δημιουργίας λιπαντικού φιλμ.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Μείωση του θορύβου </a:t>
            </a:r>
            <a:r>
              <a:rPr lang="el-GR" dirty="0"/>
              <a:t>που προκαλείται από την τριβή των μεταλλικών μερών.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Στεγανότητα </a:t>
            </a:r>
            <a:r>
              <a:rPr lang="el-GR" dirty="0"/>
              <a:t>μεταξύ εμβόλων και κυλίνδρων, διατηρώντας τη σωστή συμπίεση.</a:t>
            </a:r>
          </a:p>
        </p:txBody>
      </p:sp>
    </p:spTree>
    <p:extLst>
      <p:ext uri="{BB962C8B-B14F-4D97-AF65-F5344CB8AC3E}">
        <p14:creationId xmlns:p14="http://schemas.microsoft.com/office/powerpoint/2010/main" val="16526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4C798-9A9A-93BE-C9B0-DADBAFB4F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E958DC08-5B29-FA13-5A1B-F69F1C3530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6345" y="1172017"/>
            <a:ext cx="9448800" cy="566646"/>
          </a:xfrm>
        </p:spPr>
        <p:txBody>
          <a:bodyPr>
            <a:normAutofit fontScale="90000"/>
          </a:bodyPr>
          <a:lstStyle/>
          <a:p>
            <a:r>
              <a:rPr lang="el-GR" sz="36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Κυρια</a:t>
            </a:r>
            <a:r>
              <a:rPr lang="el-GR" sz="36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ΜΕΡΗ </a:t>
            </a:r>
            <a:r>
              <a:rPr lang="el-GR" sz="36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συστηματοσ</a:t>
            </a:r>
            <a:r>
              <a:rPr lang="el-GR" sz="36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l-GR" sz="36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λιπανσησ</a:t>
            </a:r>
            <a:endParaRPr lang="el-GR" sz="3600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00CC0-A823-B90F-02D3-3CD7B00947E6}"/>
              </a:ext>
            </a:extLst>
          </p:cNvPr>
          <p:cNvSpPr txBox="1"/>
          <p:nvPr/>
        </p:nvSpPr>
        <p:spPr>
          <a:xfrm>
            <a:off x="1641764" y="1738663"/>
            <a:ext cx="9989127" cy="2947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Κάρτερ λαδιού</a:t>
            </a:r>
            <a:r>
              <a:rPr lang="el-GR" dirty="0"/>
              <a:t> – Δεξαμενή που αποθηκεύει το λιπαντικό.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Αντλία λαδιού</a:t>
            </a:r>
            <a:r>
              <a:rPr lang="el-GR" dirty="0"/>
              <a:t> – Κυκλοφορεί το λάδι στα εξαρτήματα του κινητήρα.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Φίλτρο λαδιού</a:t>
            </a:r>
            <a:r>
              <a:rPr lang="el-GR" dirty="0"/>
              <a:t>– Καθαρίζει το λάδι από ρύπους και σωματίδια.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Αγωγοί λίπανσης</a:t>
            </a:r>
            <a:r>
              <a:rPr lang="el-GR" dirty="0"/>
              <a:t> – Μεταφέρουν το λάδι στα διάφορα μέρη του κινητήρα.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Δείκτης στάθμης λαδιού</a:t>
            </a:r>
            <a:r>
              <a:rPr lang="el-GR" dirty="0"/>
              <a:t> – Ελέγχει την ποσότητα λαδιού στο </a:t>
            </a:r>
            <a:r>
              <a:rPr lang="el-GR" dirty="0" err="1"/>
              <a:t>κάρτερ</a:t>
            </a:r>
            <a:r>
              <a:rPr lang="el-GR" dirty="0"/>
              <a:t>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Ψυγείο λαδιού (αν υπάρχει)</a:t>
            </a:r>
            <a:r>
              <a:rPr lang="el-GR" dirty="0"/>
              <a:t> – Βοηθά στην ψύξη του λαδιού σε υψηλές θερμοκρασίες.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l-GR" b="1" dirty="0"/>
              <a:t>Βαλβίδα πίεσης λαδιού</a:t>
            </a:r>
            <a:r>
              <a:rPr lang="el-GR" dirty="0"/>
              <a:t> – Ρυθμίζει την πίεση του λαδιού για σωστή λειτουργία.</a:t>
            </a:r>
          </a:p>
        </p:txBody>
      </p:sp>
    </p:spTree>
    <p:extLst>
      <p:ext uri="{BB962C8B-B14F-4D97-AF65-F5344CB8AC3E}">
        <p14:creationId xmlns:p14="http://schemas.microsoft.com/office/powerpoint/2010/main" val="388107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821C55E7-2305-A9C8-8E7F-0072FE385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Ειδη</a:t>
            </a:r>
            <a:r>
              <a:rPr lang="el-GR" dirty="0"/>
              <a:t> </a:t>
            </a:r>
            <a:r>
              <a:rPr lang="el-GR" dirty="0" err="1"/>
              <a:t>συστηματοσ</a:t>
            </a:r>
            <a:r>
              <a:rPr lang="el-GR" dirty="0"/>
              <a:t> </a:t>
            </a:r>
            <a:r>
              <a:rPr lang="el-GR" dirty="0" err="1"/>
              <a:t>λιπανσησ</a:t>
            </a:r>
            <a:endParaRPr lang="el-GR" dirty="0"/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7F6763C0-11B5-ACA5-B3DC-72087A43C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/>
              <a:t>Υγρού Κάρτερ</a:t>
            </a:r>
          </a:p>
        </p:txBody>
      </p:sp>
      <p:pic>
        <p:nvPicPr>
          <p:cNvPr id="11" name="Εικόνα 10">
            <a:extLst>
              <a:ext uri="{FF2B5EF4-FFF2-40B4-BE49-F238E27FC236}">
                <a16:creationId xmlns:a16="http://schemas.microsoft.com/office/drawing/2014/main" id="{697C8264-2216-375D-157B-9D9FCED89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180" y="2314772"/>
            <a:ext cx="6463546" cy="30237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8682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3CB23-CA74-54A9-CE87-007A3673D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EB8F88AA-F1F7-C880-10EB-3B20791F2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Ειδη</a:t>
            </a:r>
            <a:r>
              <a:rPr lang="el-GR" dirty="0"/>
              <a:t> </a:t>
            </a:r>
            <a:r>
              <a:rPr lang="el-GR" dirty="0" err="1"/>
              <a:t>συστηματοσ</a:t>
            </a:r>
            <a:r>
              <a:rPr lang="el-GR" dirty="0"/>
              <a:t> </a:t>
            </a:r>
            <a:r>
              <a:rPr lang="el-GR" dirty="0" err="1"/>
              <a:t>λιπανσησ</a:t>
            </a:r>
            <a:endParaRPr lang="el-GR" dirty="0"/>
          </a:p>
        </p:txBody>
      </p:sp>
      <p:sp>
        <p:nvSpPr>
          <p:cNvPr id="3" name="Θέση περιεχομένου 2">
            <a:extLst>
              <a:ext uri="{FF2B5EF4-FFF2-40B4-BE49-F238E27FC236}">
                <a16:creationId xmlns:a16="http://schemas.microsoft.com/office/drawing/2014/main" id="{57E49FAD-AE64-50F8-27E9-64993219D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/>
              <a:t>Ξηρού Κάρτερ</a:t>
            </a:r>
          </a:p>
        </p:txBody>
      </p:sp>
      <p:pic>
        <p:nvPicPr>
          <p:cNvPr id="7" name="Εικόνα 6">
            <a:extLst>
              <a:ext uri="{FF2B5EF4-FFF2-40B4-BE49-F238E27FC236}">
                <a16:creationId xmlns:a16="http://schemas.microsoft.com/office/drawing/2014/main" id="{8D593867-6E24-874C-4281-92FAA5BAA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9194" y="2108789"/>
            <a:ext cx="5965225" cy="43273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17194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8825AD-4BE5-3228-BEE1-AA43E44F0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962D1FB-3D6C-9CC4-049E-729D3CA4E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Ειδη</a:t>
            </a:r>
            <a:r>
              <a:rPr lang="el-GR" dirty="0"/>
              <a:t> </a:t>
            </a:r>
            <a:r>
              <a:rPr lang="el-GR" dirty="0" err="1"/>
              <a:t>συστηματοσ</a:t>
            </a:r>
            <a:r>
              <a:rPr lang="el-GR" dirty="0"/>
              <a:t> </a:t>
            </a:r>
            <a:r>
              <a:rPr lang="el-GR" dirty="0" err="1"/>
              <a:t>λιπανσησ</a:t>
            </a:r>
            <a:endParaRPr lang="el-GR" dirty="0"/>
          </a:p>
        </p:txBody>
      </p:sp>
      <p:pic>
        <p:nvPicPr>
          <p:cNvPr id="9" name="Εικόνα 8" descr="Εικόνα που περιέχει εσωτερικός χώρος&#10;&#10;Το περιεχόμενο που δημιουργείται από τεχνολογία AI ενδέχεται να είναι εσφαλμένο.">
            <a:extLst>
              <a:ext uri="{FF2B5EF4-FFF2-40B4-BE49-F238E27FC236}">
                <a16:creationId xmlns:a16="http://schemas.microsoft.com/office/drawing/2014/main" id="{DA505D16-E7F3-C2C4-2138-E4766FD85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342" y="2269788"/>
            <a:ext cx="5507914" cy="3823839"/>
          </a:xfrm>
          <a:prstGeom prst="rect">
            <a:avLst/>
          </a:prstGeom>
        </p:spPr>
      </p:pic>
      <p:sp>
        <p:nvSpPr>
          <p:cNvPr id="5" name="Θέση περιεχομένου 4">
            <a:extLst>
              <a:ext uri="{FF2B5EF4-FFF2-40B4-BE49-F238E27FC236}">
                <a16:creationId xmlns:a16="http://schemas.microsoft.com/office/drawing/2014/main" id="{25A81BDF-71AA-285F-4D22-878980726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4908176" cy="2151529"/>
          </a:xfrm>
        </p:spPr>
        <p:txBody>
          <a:bodyPr/>
          <a:lstStyle/>
          <a:p>
            <a:r>
              <a:rPr lang="el-GR" dirty="0"/>
              <a:t>Αναγκαστικής </a:t>
            </a:r>
            <a:r>
              <a:rPr lang="el-GR" dirty="0" err="1"/>
              <a:t>Κυκλοφορίς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4103762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FD2F7F0C-C950-E907-3BDB-170D6409B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672" y="764373"/>
            <a:ext cx="6331527" cy="1293028"/>
          </a:xfrm>
        </p:spPr>
        <p:txBody>
          <a:bodyPr/>
          <a:lstStyle/>
          <a:p>
            <a:r>
              <a:rPr lang="el-GR" dirty="0" err="1"/>
              <a:t>Μερη</a:t>
            </a:r>
            <a:r>
              <a:rPr lang="el-GR" dirty="0"/>
              <a:t> – </a:t>
            </a:r>
            <a:r>
              <a:rPr lang="el-GR" dirty="0" err="1"/>
              <a:t>καρτερ</a:t>
            </a:r>
            <a:r>
              <a:rPr lang="el-GR" dirty="0"/>
              <a:t> </a:t>
            </a:r>
            <a:r>
              <a:rPr lang="el-GR" dirty="0" err="1"/>
              <a:t>λαδιου</a:t>
            </a:r>
            <a:endParaRPr lang="el-GR" dirty="0"/>
          </a:p>
        </p:txBody>
      </p:sp>
      <p:pic>
        <p:nvPicPr>
          <p:cNvPr id="5" name="Εικόνα 4">
            <a:extLst>
              <a:ext uri="{FF2B5EF4-FFF2-40B4-BE49-F238E27FC236}">
                <a16:creationId xmlns:a16="http://schemas.microsoft.com/office/drawing/2014/main" id="{833B6F29-CAD2-21AA-EBC8-0F08D6B0A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979" y="2278055"/>
            <a:ext cx="4729439" cy="34455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Εικόνα 6">
            <a:extLst>
              <a:ext uri="{FF2B5EF4-FFF2-40B4-BE49-F238E27FC236}">
                <a16:creationId xmlns:a16="http://schemas.microsoft.com/office/drawing/2014/main" id="{77F14984-D37F-7074-3F82-F5868313A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3643" y="2278055"/>
            <a:ext cx="5517811" cy="34992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4D2D29-4EFD-FA7C-7F78-EFA2C5D57D2C}"/>
              </a:ext>
            </a:extLst>
          </p:cNvPr>
          <p:cNvSpPr txBox="1"/>
          <p:nvPr/>
        </p:nvSpPr>
        <p:spPr>
          <a:xfrm>
            <a:off x="5989945" y="6017969"/>
            <a:ext cx="5516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SKODA OCTAVIA – VOLKSWAGEN GOLF </a:t>
            </a:r>
            <a:r>
              <a:rPr lang="el-GR" dirty="0"/>
              <a:t>– </a:t>
            </a:r>
            <a:r>
              <a:rPr lang="en-US" dirty="0"/>
              <a:t>POL</a:t>
            </a:r>
            <a:r>
              <a:rPr lang="el-GR" dirty="0"/>
              <a:t>Ο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CB17FE-42BE-170D-479C-A004ECF654DC}"/>
              </a:ext>
            </a:extLst>
          </p:cNvPr>
          <p:cNvSpPr txBox="1"/>
          <p:nvPr/>
        </p:nvSpPr>
        <p:spPr>
          <a:xfrm>
            <a:off x="2190976" y="5916470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PEUGEOT 106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346870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6A97F-EFC0-C4D1-6ACF-5C2D01BA6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CEAFCA8-7435-FDD9-D623-BC17A691E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672" y="764373"/>
            <a:ext cx="6331527" cy="1293028"/>
          </a:xfrm>
        </p:spPr>
        <p:txBody>
          <a:bodyPr/>
          <a:lstStyle/>
          <a:p>
            <a:r>
              <a:rPr lang="el-GR" dirty="0" err="1"/>
              <a:t>Μερη</a:t>
            </a:r>
            <a:r>
              <a:rPr lang="el-GR" dirty="0"/>
              <a:t> – </a:t>
            </a:r>
            <a:r>
              <a:rPr lang="el-GR" dirty="0" err="1"/>
              <a:t>αντλια</a:t>
            </a:r>
            <a:r>
              <a:rPr lang="el-GR" dirty="0"/>
              <a:t> </a:t>
            </a:r>
            <a:r>
              <a:rPr lang="el-GR" dirty="0" err="1"/>
              <a:t>λαδιου</a:t>
            </a:r>
            <a:endParaRPr lang="el-G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C011F-8727-EFDB-D719-C1CD8203E001}"/>
              </a:ext>
            </a:extLst>
          </p:cNvPr>
          <p:cNvSpPr txBox="1"/>
          <p:nvPr/>
        </p:nvSpPr>
        <p:spPr>
          <a:xfrm>
            <a:off x="6507054" y="5810343"/>
            <a:ext cx="4687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SKODA OCTAVIA – VOLKSWAGEN GOLF</a:t>
            </a:r>
            <a:endParaRPr lang="el-GR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682043-6D71-38CD-9874-35107429E70F}"/>
              </a:ext>
            </a:extLst>
          </p:cNvPr>
          <p:cNvSpPr txBox="1"/>
          <p:nvPr/>
        </p:nvSpPr>
        <p:spPr>
          <a:xfrm>
            <a:off x="2190976" y="5916470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Seat Ibiza 2002</a:t>
            </a:r>
            <a:endParaRPr lang="el-GR" dirty="0"/>
          </a:p>
        </p:txBody>
      </p:sp>
      <p:pic>
        <p:nvPicPr>
          <p:cNvPr id="14" name="Εικόνα 13">
            <a:extLst>
              <a:ext uri="{FF2B5EF4-FFF2-40B4-BE49-F238E27FC236}">
                <a16:creationId xmlns:a16="http://schemas.microsoft.com/office/drawing/2014/main" id="{1570F1ED-9402-A7EC-89D0-4C88DE528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045561" y="2071623"/>
            <a:ext cx="4306017" cy="25836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ΑΝΤΛΙΑ ΛΑΔΙΟΥ 06Α115105Β">
            <a:extLst>
              <a:ext uri="{FF2B5EF4-FFF2-40B4-BE49-F238E27FC236}">
                <a16:creationId xmlns:a16="http://schemas.microsoft.com/office/drawing/2014/main" id="{754D78ED-9541-5097-3684-D1684F417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121" y="1884263"/>
            <a:ext cx="2583611" cy="34448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127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522B1-7A72-59A5-9DDA-85AD7CE8F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A0E60A72-A13B-B5D6-8C2A-3878588E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672" y="764373"/>
            <a:ext cx="6331527" cy="1293028"/>
          </a:xfrm>
        </p:spPr>
        <p:txBody>
          <a:bodyPr/>
          <a:lstStyle/>
          <a:p>
            <a:r>
              <a:rPr lang="el-GR" dirty="0" err="1"/>
              <a:t>Μερη</a:t>
            </a:r>
            <a:r>
              <a:rPr lang="el-GR" dirty="0"/>
              <a:t> – </a:t>
            </a:r>
            <a:r>
              <a:rPr lang="el-GR" dirty="0" err="1"/>
              <a:t>φιλτρο</a:t>
            </a:r>
            <a:r>
              <a:rPr lang="el-GR" dirty="0"/>
              <a:t> </a:t>
            </a:r>
            <a:r>
              <a:rPr lang="el-GR" dirty="0" err="1"/>
              <a:t>λαδιου</a:t>
            </a:r>
            <a:endParaRPr lang="el-GR" dirty="0"/>
          </a:p>
        </p:txBody>
      </p:sp>
      <p:pic>
        <p:nvPicPr>
          <p:cNvPr id="6" name="Εικόνα 5">
            <a:extLst>
              <a:ext uri="{FF2B5EF4-FFF2-40B4-BE49-F238E27FC236}">
                <a16:creationId xmlns:a16="http://schemas.microsoft.com/office/drawing/2014/main" id="{A30DA5E0-62E1-B112-0C77-2A6ED6A5D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51" y="2250374"/>
            <a:ext cx="4392504" cy="33416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Εικόνα 9">
            <a:extLst>
              <a:ext uri="{FF2B5EF4-FFF2-40B4-BE49-F238E27FC236}">
                <a16:creationId xmlns:a16="http://schemas.microsoft.com/office/drawing/2014/main" id="{CF2D52F3-4686-E92F-AD35-26FF92A08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9399" y="2250374"/>
            <a:ext cx="2589891" cy="33207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36822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8F453-2672-1845-40D8-49D2445FC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D9F33DC5-288D-EA20-388B-1E8A8578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417" y="605046"/>
            <a:ext cx="8402781" cy="1293028"/>
          </a:xfrm>
        </p:spPr>
        <p:txBody>
          <a:bodyPr/>
          <a:lstStyle/>
          <a:p>
            <a:r>
              <a:rPr lang="el-GR" dirty="0" err="1"/>
              <a:t>Μερη</a:t>
            </a:r>
            <a:r>
              <a:rPr lang="el-GR" dirty="0"/>
              <a:t> – </a:t>
            </a:r>
            <a:r>
              <a:rPr lang="el-GR" dirty="0" err="1"/>
              <a:t>βαλβιδα</a:t>
            </a:r>
            <a:r>
              <a:rPr lang="el-GR" dirty="0"/>
              <a:t> </a:t>
            </a:r>
            <a:r>
              <a:rPr lang="el-GR" dirty="0" err="1"/>
              <a:t>πιεσησ</a:t>
            </a:r>
            <a:r>
              <a:rPr lang="el-GR" dirty="0"/>
              <a:t> </a:t>
            </a:r>
            <a:r>
              <a:rPr lang="el-GR" dirty="0" err="1"/>
              <a:t>λαδιου</a:t>
            </a:r>
            <a:endParaRPr lang="el-GR" dirty="0"/>
          </a:p>
        </p:txBody>
      </p:sp>
      <p:pic>
        <p:nvPicPr>
          <p:cNvPr id="14" name="Εικόνα 13">
            <a:extLst>
              <a:ext uri="{FF2B5EF4-FFF2-40B4-BE49-F238E27FC236}">
                <a16:creationId xmlns:a16="http://schemas.microsoft.com/office/drawing/2014/main" id="{22BA9E61-FD3D-A8F9-EF36-D0DE0C475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01709"/>
            <a:ext cx="2626266" cy="4205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1523410-506A-585C-C9D9-21610E2F7AF7}"/>
              </a:ext>
            </a:extLst>
          </p:cNvPr>
          <p:cNvSpPr txBox="1"/>
          <p:nvPr/>
        </p:nvSpPr>
        <p:spPr>
          <a:xfrm>
            <a:off x="609600" y="580720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dirty="0"/>
              <a:t>Μηχανική βαλβίδα</a:t>
            </a:r>
            <a:r>
              <a:rPr lang="el-GR" dirty="0"/>
              <a:t>: Λειτουργεί με ένα ελατήριο και ένα έμβολο που ρυθμίζει την πίεση του λαδιού μηχανικά, ανοίγοντας ή κλείνοντας το κύκλωμα λίπανσης.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E4BB25-9B86-DDD1-7C5B-0BE21901F590}"/>
              </a:ext>
            </a:extLst>
          </p:cNvPr>
          <p:cNvSpPr txBox="1"/>
          <p:nvPr/>
        </p:nvSpPr>
        <p:spPr>
          <a:xfrm>
            <a:off x="7897090" y="1773503"/>
            <a:ext cx="405591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dirty="0"/>
              <a:t>Ηλεκτρονική βαλβίδα</a:t>
            </a:r>
            <a:r>
              <a:rPr lang="el-GR" dirty="0"/>
              <a:t>: Στα σύγχρονα οχήματα, πολλές βαλβίδες πίεσης λαδιού ελέγχονται από τον </a:t>
            </a:r>
            <a:r>
              <a:rPr lang="el-GR" b="1" dirty="0"/>
              <a:t>εγκέφαλο του κινητήρα (ECU)</a:t>
            </a:r>
            <a:r>
              <a:rPr lang="el-GR" dirty="0"/>
              <a:t> μέσω </a:t>
            </a:r>
            <a:r>
              <a:rPr lang="el-GR" b="1" dirty="0"/>
              <a:t>ηλεκτρομαγνητικών </a:t>
            </a:r>
            <a:r>
              <a:rPr lang="el-GR" b="1" dirty="0" err="1"/>
              <a:t>ενεργοποιητών</a:t>
            </a:r>
            <a:r>
              <a:rPr lang="el-GR" b="1" dirty="0"/>
              <a:t> (</a:t>
            </a:r>
            <a:r>
              <a:rPr lang="el-GR" b="1" dirty="0" err="1"/>
              <a:t>solenoids</a:t>
            </a:r>
            <a:r>
              <a:rPr lang="el-GR" b="1" dirty="0"/>
              <a:t>)</a:t>
            </a:r>
            <a:r>
              <a:rPr lang="el-GR" dirty="0"/>
              <a:t>. Αυτό επιτρέπει πιο ακριβή έλεγχο της πίεσης λαδιού ανάλογα με τις συνθήκες λειτουργίας του κινητήρα, βελτιώνοντας την απόδοση και την οικονομία καυσίμου.</a:t>
            </a:r>
          </a:p>
        </p:txBody>
      </p:sp>
      <p:pic>
        <p:nvPicPr>
          <p:cNvPr id="20" name="Εικόνα 19">
            <a:extLst>
              <a:ext uri="{FF2B5EF4-FFF2-40B4-BE49-F238E27FC236}">
                <a16:creationId xmlns:a16="http://schemas.microsoft.com/office/drawing/2014/main" id="{8D862B11-BAB5-834C-8F24-ED505542F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5926" y="1773503"/>
            <a:ext cx="3080148" cy="2650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34009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1F539-58F9-F87A-EB1E-B1C3B3C606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5407DACA-853B-2D5F-AE28-83BC5808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418" y="764373"/>
            <a:ext cx="8402781" cy="1293028"/>
          </a:xfrm>
        </p:spPr>
        <p:txBody>
          <a:bodyPr/>
          <a:lstStyle/>
          <a:p>
            <a:r>
              <a:rPr lang="el-GR" dirty="0" err="1"/>
              <a:t>Μερη</a:t>
            </a:r>
            <a:r>
              <a:rPr lang="el-GR" dirty="0"/>
              <a:t> – </a:t>
            </a:r>
            <a:r>
              <a:rPr lang="el-GR" dirty="0" err="1"/>
              <a:t>ψυγειο</a:t>
            </a:r>
            <a:r>
              <a:rPr lang="el-GR" dirty="0"/>
              <a:t> </a:t>
            </a:r>
            <a:r>
              <a:rPr lang="el-GR" dirty="0" err="1"/>
              <a:t>λαδιου</a:t>
            </a:r>
            <a:endParaRPr lang="el-GR" dirty="0"/>
          </a:p>
        </p:txBody>
      </p:sp>
      <p:pic>
        <p:nvPicPr>
          <p:cNvPr id="4" name="Εικόνα 3">
            <a:extLst>
              <a:ext uri="{FF2B5EF4-FFF2-40B4-BE49-F238E27FC236}">
                <a16:creationId xmlns:a16="http://schemas.microsoft.com/office/drawing/2014/main" id="{EEE4A69E-A239-6C8E-DB19-DDA27B1D9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95" y="2279074"/>
            <a:ext cx="5372100" cy="3295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1FCCF6-F47E-B7C8-B86B-C80FAB5F740F}"/>
              </a:ext>
            </a:extLst>
          </p:cNvPr>
          <p:cNvSpPr txBox="1"/>
          <p:nvPr/>
        </p:nvSpPr>
        <p:spPr>
          <a:xfrm>
            <a:off x="6033653" y="3326734"/>
            <a:ext cx="59505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✅ Μειώνει τη θερμοκρασία του λαδιού.</a:t>
            </a:r>
            <a:br>
              <a:rPr lang="el-GR" dirty="0"/>
            </a:br>
            <a:r>
              <a:rPr lang="el-GR" dirty="0"/>
              <a:t>✅ Προστατεύει τον κινητήρα από υπερθέρμανση.</a:t>
            </a:r>
            <a:br>
              <a:rPr lang="el-GR" dirty="0"/>
            </a:br>
            <a:r>
              <a:rPr lang="el-GR" dirty="0"/>
              <a:t>✅ Βελτιώνει τη διάρκεια ζωής του λαδιού και των εξαρτημάτων.</a:t>
            </a:r>
          </a:p>
        </p:txBody>
      </p:sp>
    </p:spTree>
    <p:extLst>
      <p:ext uri="{BB962C8B-B14F-4D97-AF65-F5344CB8AC3E}">
        <p14:creationId xmlns:p14="http://schemas.microsoft.com/office/powerpoint/2010/main" val="924365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60B127-A1C0-7118-6B39-1E7DB6669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C0C82CBE-36AB-AA48-16B4-6B935E6E5A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9919" y="-120555"/>
            <a:ext cx="9448800" cy="961501"/>
          </a:xfrm>
        </p:spPr>
        <p:txBody>
          <a:bodyPr>
            <a:noAutofit/>
          </a:bodyPr>
          <a:lstStyle/>
          <a:p>
            <a:r>
              <a:rPr lang="el-GR" sz="28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ΛΕΙΤΟΥΡΓΙΑ  </a:t>
            </a:r>
            <a:r>
              <a:rPr lang="el-GR" sz="28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συστηματοσ</a:t>
            </a:r>
            <a:r>
              <a:rPr lang="el-GR" sz="2800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l-GR" sz="2800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λιπανσησ</a:t>
            </a:r>
            <a:endParaRPr lang="el-GR" sz="2800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4" name="engine-lubrication-wet-sump-how-it-works_rSVyCoM9">
            <a:hlinkClick r:id="" action="ppaction://media"/>
            <a:extLst>
              <a:ext uri="{FF2B5EF4-FFF2-40B4-BE49-F238E27FC236}">
                <a16:creationId xmlns:a16="http://schemas.microsoft.com/office/drawing/2014/main" id="{D31F6FD8-8FF3-8DA5-8BA5-731DC4AA52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95301" y="895558"/>
            <a:ext cx="9888384" cy="5561949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144000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7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B616C-59F0-8B2F-9B97-D2D31C701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E79A18F3-6A9E-503F-C635-378EA6801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1255" y="290945"/>
            <a:ext cx="10494818" cy="975355"/>
          </a:xfrm>
        </p:spPr>
        <p:txBody>
          <a:bodyPr/>
          <a:lstStyle/>
          <a:p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ΣΥΝΤΗΡΗΣΗ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A33F66-C035-32C0-79EA-ADDAEF027712}"/>
              </a:ext>
            </a:extLst>
          </p:cNvPr>
          <p:cNvSpPr txBox="1"/>
          <p:nvPr/>
        </p:nvSpPr>
        <p:spPr>
          <a:xfrm>
            <a:off x="2169040" y="3293929"/>
            <a:ext cx="982448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dirty="0"/>
              <a:t>Έλεγχος Στάθμης Λαδιού</a:t>
            </a:r>
          </a:p>
          <a:p>
            <a:r>
              <a:rPr lang="el-GR" dirty="0"/>
              <a:t>✅ Ελέγχετε το λάδι </a:t>
            </a:r>
            <a:r>
              <a:rPr lang="el-GR" b="1" dirty="0"/>
              <a:t>ανά 1.000 </a:t>
            </a:r>
            <a:r>
              <a:rPr lang="el-GR" b="1" dirty="0" err="1"/>
              <a:t>km</a:t>
            </a:r>
            <a:r>
              <a:rPr lang="el-GR" b="1" dirty="0"/>
              <a:t> ή μία φορά το μήνα</a:t>
            </a:r>
            <a:r>
              <a:rPr lang="el-GR" dirty="0"/>
              <a:t>.</a:t>
            </a:r>
            <a:br>
              <a:rPr lang="el-GR" dirty="0"/>
            </a:br>
            <a:r>
              <a:rPr lang="el-GR" dirty="0"/>
              <a:t>✅ Τοποθέτησε το όχημα σε επίπεδο έδαφος, περίμενε να κρυώσει ο κινητήρας και μέτρησε με το </a:t>
            </a:r>
            <a:r>
              <a:rPr lang="el-GR" b="1" dirty="0"/>
              <a:t>βαθμονομημένο δείκτη</a:t>
            </a:r>
            <a:r>
              <a:rPr lang="el-GR" dirty="0"/>
              <a:t>.</a:t>
            </a:r>
            <a:br>
              <a:rPr lang="el-GR" dirty="0"/>
            </a:br>
            <a:r>
              <a:rPr lang="el-GR" dirty="0"/>
              <a:t>✅ Αν η στάθμη είναι </a:t>
            </a:r>
            <a:r>
              <a:rPr lang="el-GR" b="1" dirty="0"/>
              <a:t>χαμηλή</a:t>
            </a:r>
            <a:r>
              <a:rPr lang="el-GR" dirty="0"/>
              <a:t>, πρόσθεσε το κατάλληλο λάδι. Αν είναι </a:t>
            </a:r>
            <a:r>
              <a:rPr lang="el-GR" b="1" dirty="0"/>
              <a:t>υπερβολικά υψηλή</a:t>
            </a:r>
            <a:r>
              <a:rPr lang="el-GR" dirty="0"/>
              <a:t>, μπορεί να προκαλέσει προβλήματα καύσης &amp; </a:t>
            </a:r>
            <a:r>
              <a:rPr lang="el-GR" dirty="0" err="1"/>
              <a:t>υπερπίεση</a:t>
            </a:r>
            <a:r>
              <a:rPr lang="el-GR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276D97-F6E3-0518-64BB-D6220D5FDB87}"/>
              </a:ext>
            </a:extLst>
          </p:cNvPr>
          <p:cNvSpPr txBox="1"/>
          <p:nvPr/>
        </p:nvSpPr>
        <p:spPr>
          <a:xfrm>
            <a:off x="2169040" y="1368471"/>
            <a:ext cx="967562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b="1" dirty="0"/>
              <a:t>Αλλαγή Λαδιών Κινητήρα</a:t>
            </a:r>
          </a:p>
          <a:p>
            <a:r>
              <a:rPr lang="el-GR" dirty="0"/>
              <a:t>✅ </a:t>
            </a:r>
            <a:r>
              <a:rPr lang="el-GR" b="1" dirty="0"/>
              <a:t>Κάθε 5.000 – 30.000 </a:t>
            </a:r>
            <a:r>
              <a:rPr lang="el-GR" b="1" dirty="0" err="1"/>
              <a:t>km</a:t>
            </a:r>
            <a:r>
              <a:rPr lang="el-GR" dirty="0"/>
              <a:t> (ανάλογα με τον τύπο λαδιού &amp; τις οδηγίες του κατασκευαστή).</a:t>
            </a:r>
            <a:br>
              <a:rPr lang="el-GR" dirty="0"/>
            </a:br>
            <a:r>
              <a:rPr lang="el-GR" dirty="0"/>
              <a:t>✅ Χρησιμοποίησε λάδι </a:t>
            </a:r>
            <a:r>
              <a:rPr lang="el-GR" b="1" dirty="0"/>
              <a:t>συμβατό με τις προδιαγραφές του κινητήρα</a:t>
            </a:r>
            <a:r>
              <a:rPr lang="el-GR" dirty="0"/>
              <a:t> (π.χ. 5W-30, 10W-40).</a:t>
            </a:r>
            <a:br>
              <a:rPr lang="el-GR" dirty="0"/>
            </a:br>
            <a:r>
              <a:rPr lang="el-GR" dirty="0"/>
              <a:t>✅ Άλλαζε </a:t>
            </a:r>
            <a:r>
              <a:rPr lang="el-GR" b="1" dirty="0"/>
              <a:t>φίλτρο λαδιού</a:t>
            </a:r>
            <a:r>
              <a:rPr lang="el-GR" dirty="0"/>
              <a:t> σε κάθε αλλαγή ή το πολύ κάθε δεύτερη.</a:t>
            </a:r>
          </a:p>
        </p:txBody>
      </p:sp>
    </p:spTree>
    <p:extLst>
      <p:ext uri="{BB962C8B-B14F-4D97-AF65-F5344CB8AC3E}">
        <p14:creationId xmlns:p14="http://schemas.microsoft.com/office/powerpoint/2010/main" val="1789311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3C6A6-98C3-03BD-7302-3EFAC4414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105C33C7-08B0-2D99-CC34-64B930ACDF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1255" y="290945"/>
            <a:ext cx="10494818" cy="975355"/>
          </a:xfrm>
        </p:spPr>
        <p:txBody>
          <a:bodyPr/>
          <a:lstStyle/>
          <a:p>
            <a:r>
              <a:rPr lang="el-GR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ΣυΜΠΤΩΜΑΤΑ</a:t>
            </a:r>
            <a:endParaRPr lang="el-GR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2118FE-8313-1E5A-9053-868B4CBEFEDE}"/>
              </a:ext>
            </a:extLst>
          </p:cNvPr>
          <p:cNvSpPr txBox="1"/>
          <p:nvPr/>
        </p:nvSpPr>
        <p:spPr>
          <a:xfrm>
            <a:off x="2165498" y="1582340"/>
            <a:ext cx="818707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Ένδειξη Χαμηλής Πίεσης Λαδιού στο Ταμπλό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Περίεργοι Θόρυβοι από τον Κινητήρα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Υπερθέρμανση Κινητήρα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Μαύρος Καπνός από την Εξάτμιση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Διάβρωση ή Υπολείμματα Λάσπης στο Καπάκι της Μηχανής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Διαρροή Λαδιού Κάτω από το Όχημα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l-GR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Χαμηλή Απόδοση &amp; Αύξηση Κατανάλωσης Καυσίμου</a:t>
            </a:r>
          </a:p>
        </p:txBody>
      </p:sp>
    </p:spTree>
    <p:extLst>
      <p:ext uri="{BB962C8B-B14F-4D97-AF65-F5344CB8AC3E}">
        <p14:creationId xmlns:p14="http://schemas.microsoft.com/office/powerpoint/2010/main" val="423554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63499-7768-FE26-4DD2-14F24D8DFC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2AB2586F-D43D-7ECA-D776-05EFF9712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90654" y="621838"/>
            <a:ext cx="9448800" cy="1044628"/>
          </a:xfrm>
        </p:spPr>
        <p:txBody>
          <a:bodyPr/>
          <a:lstStyle/>
          <a:p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ΑΙΤΙΕΣ - ΒΛΑΒΕΣ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3A96D-1367-A534-672C-8F5DE8EEAEDE}"/>
              </a:ext>
            </a:extLst>
          </p:cNvPr>
          <p:cNvSpPr txBox="1"/>
          <p:nvPr/>
        </p:nvSpPr>
        <p:spPr>
          <a:xfrm>
            <a:off x="2022763" y="1915847"/>
            <a:ext cx="8707582" cy="3363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Λάδι που έχει χάσει τις λιπαντικές του ιδιότητες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Φθαρμένο ή βουλωμένο ψυγείο λαδιού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Αντλία λαδιού που δεν κυκλοφορεί επαρκώς το λάδι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Φθαρμένα ελατήρια εμβόλων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Καμένες τσιμούχες βαλβίδων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Αργοπορημένη αλλαγή λαδιού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Κακής ποιότητας λάδι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l-GR" dirty="0"/>
              <a:t>Σπασμένος ή χαλαρός σωλήνας λαδιού</a:t>
            </a:r>
          </a:p>
        </p:txBody>
      </p:sp>
    </p:spTree>
    <p:extLst>
      <p:ext uri="{BB962C8B-B14F-4D97-AF65-F5344CB8AC3E}">
        <p14:creationId xmlns:p14="http://schemas.microsoft.com/office/powerpoint/2010/main" val="176569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E82BE-399A-8E89-3967-48C734830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A1698285-9ECD-108A-8267-2048209871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6054" y="1477823"/>
            <a:ext cx="9448800" cy="1825096"/>
          </a:xfrm>
        </p:spPr>
        <p:txBody>
          <a:bodyPr/>
          <a:lstStyle/>
          <a:p>
            <a:r>
              <a:rPr lang="el-GR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Φυλλο</a:t>
            </a:r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</a:t>
            </a:r>
            <a:r>
              <a:rPr lang="el-GR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ΕφαρμογηΣ</a:t>
            </a:r>
            <a:endParaRPr lang="el-GR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638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B3934E-F3BC-3E40-16CA-4C0DC9C20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3DDB717E-1A06-596B-941F-C34C3523AC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Ελεγχοσ</a:t>
            </a:r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 - </a:t>
            </a:r>
            <a:r>
              <a:rPr lang="el-GR" dirty="0" err="1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ανακεφαλαιωση</a:t>
            </a:r>
            <a:endParaRPr lang="el-GR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738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D788A-2D3F-48B3-F215-5FA7900B4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Τίτλος 1">
            <a:extLst>
              <a:ext uri="{FF2B5EF4-FFF2-40B4-BE49-F238E27FC236}">
                <a16:creationId xmlns:a16="http://schemas.microsoft.com/office/drawing/2014/main" id="{0EBAAB2B-142A-50F7-85ED-A7C4BDEBEE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ΑΝΑΘΕΣΗ ΕΡΓΑΣΙΑΣ</a:t>
            </a:r>
          </a:p>
        </p:txBody>
      </p:sp>
      <p:sp>
        <p:nvSpPr>
          <p:cNvPr id="3" name="Υπότιτλος 2">
            <a:extLst>
              <a:ext uri="{FF2B5EF4-FFF2-40B4-BE49-F238E27FC236}">
                <a16:creationId xmlns:a16="http://schemas.microsoft.com/office/drawing/2014/main" id="{1FC0118F-DBBE-EEF4-749F-62405D18A3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l-GR" dirty="0"/>
              <a:t>ΕΚ </a:t>
            </a:r>
            <a:r>
              <a:rPr lang="el-GR" dirty="0">
                <a:latin typeface="Roboto" panose="02000000000000000000" pitchFamily="2" charset="0"/>
                <a:ea typeface="Roboto" panose="02000000000000000000" pitchFamily="2" charset="0"/>
              </a:rPr>
              <a:t>ΣΙΔΗΡΟΚΑΣΤΡΟΥ</a:t>
            </a:r>
            <a:r>
              <a:rPr lang="el-GR" dirty="0"/>
              <a:t> – ΠΕ 82 ΤΡΙΑΝΤΑΦΥΛΛΟΥ ΒΑΣΙΛΕΙΟΣ</a:t>
            </a:r>
            <a:r>
              <a:rPr lang="en-US" dirty="0"/>
              <a:t> - 2025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152631609"/>
      </p:ext>
    </p:extLst>
  </p:cSld>
  <p:clrMapOvr>
    <a:masterClrMapping/>
  </p:clrMapOvr>
</p:sld>
</file>

<file path=ppt/theme/theme1.xml><?xml version="1.0" encoding="utf-8"?>
<a:theme xmlns:a="http://schemas.openxmlformats.org/drawingml/2006/main" name="ΙΧΝΟΣ ΑΤΜΟΥ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TM04033937[[fn=ΙΧΝΟΣ ΑΤΜΟΥ]]</Template>
  <TotalTime>284</TotalTime>
  <Words>545</Words>
  <Application>Microsoft Office PowerPoint</Application>
  <PresentationFormat>Ευρεία οθόνη</PresentationFormat>
  <Paragraphs>70</Paragraphs>
  <Slides>18</Slides>
  <Notes>0</Notes>
  <HiddenSlides>0</HiddenSlides>
  <MMClips>1</MMClips>
  <ScaleCrop>false</ScaleCrop>
  <HeadingPairs>
    <vt:vector size="6" baseType="variant">
      <vt:variant>
        <vt:lpstr>Γραμματοσειρές που χρησιμοποιούνται</vt:lpstr>
      </vt:variant>
      <vt:variant>
        <vt:i4>3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Roboto</vt:lpstr>
      <vt:lpstr>ΙΧΝΟΣ ΑΤΜΟΥ</vt:lpstr>
      <vt:lpstr>Συστημα λιπανσησ ΑΥΤΟΚΙΝΗΤΟΥ</vt:lpstr>
      <vt:lpstr>ΣΚΟΠΟΣ του συστηματοσ λιπανσησ</vt:lpstr>
      <vt:lpstr>Κυρια ΜΕΡΗ συστηματοσ λιπανσησ</vt:lpstr>
      <vt:lpstr>Ειδη συστηματοσ λιπανσησ</vt:lpstr>
      <vt:lpstr>Ειδη συστηματοσ λιπανσησ</vt:lpstr>
      <vt:lpstr>Ειδη συστηματοσ λιπανσησ</vt:lpstr>
      <vt:lpstr>Μερη – καρτερ λαδιου</vt:lpstr>
      <vt:lpstr>Μερη – αντλια λαδιου</vt:lpstr>
      <vt:lpstr>Μερη – φιλτρο λαδιου</vt:lpstr>
      <vt:lpstr>Μερη – βαλβιδα πιεσησ λαδιου</vt:lpstr>
      <vt:lpstr>Μερη – ψυγειο λαδιου</vt:lpstr>
      <vt:lpstr>ΛΕΙΤΟΥΡΓΙΑ  συστηματοσ λιπανσησ</vt:lpstr>
      <vt:lpstr>ΣΥΝΤΗΡΗΣΗ</vt:lpstr>
      <vt:lpstr>ΣυΜΠΤΩΜΑΤΑ</vt:lpstr>
      <vt:lpstr>ΑΙΤΙΕΣ - ΒΛΑΒΕΣ</vt:lpstr>
      <vt:lpstr>Φυλλο ΕφαρμογηΣ</vt:lpstr>
      <vt:lpstr>Ελεγχοσ - ανακεφαλαιωση</vt:lpstr>
      <vt:lpstr>ΑΝΑΘΕΣΗ ΕΡΓΑΣΙΑΣ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Vasilis Triantafyllou</dc:creator>
  <cp:lastModifiedBy>Vasilis Triantafyllou</cp:lastModifiedBy>
  <cp:revision>2</cp:revision>
  <dcterms:created xsi:type="dcterms:W3CDTF">2025-02-16T10:09:21Z</dcterms:created>
  <dcterms:modified xsi:type="dcterms:W3CDTF">2025-02-16T15:31:57Z</dcterms:modified>
</cp:coreProperties>
</file>